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Playfair Display" charset="0"/>
      <p:bold r:id="rId12"/>
      <p:boldItalic r:id="rId13"/>
    </p:embeddedFont>
    <p:embeddedFont>
      <p:font typeface="Calibri" pitchFamily="3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8" roundtripDataSignature="AMtx7mjkVErBgkzwdww23IfFAQNcXjOO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34" y="30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customschemas.google.com/relationships/presentationmetadata" Target="meta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image1.png>
</file>

<file path=ppt/media/image2.png>
</file>

<file path=ppt/media/image3.png>
</file>

<file path=ppt/media/image4.gi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649423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9"/>
          <p:cNvSpPr>
            <a:spLocks noGrp="1"/>
          </p:cNvSpPr>
          <p:nvPr>
            <p:ph type="pic" idx="2"/>
          </p:nvPr>
        </p:nvSpPr>
        <p:spPr>
          <a:xfrm>
            <a:off x="1792288" y="612775"/>
            <a:ext cx="5486400" cy="4114800"/>
          </a:xfrm>
          <a:prstGeom prst="rect">
            <a:avLst/>
          </a:prstGeom>
          <a:noFill/>
          <a:ln>
            <a:noFill/>
          </a:ln>
        </p:spPr>
      </p:sp>
      <p:sp>
        <p:nvSpPr>
          <p:cNvPr id="64" name="Google Shape;64;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4.gi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8" Type="http://schemas.openxmlformats.org/officeDocument/2006/relationships/hyperlink" Target="mailto:ish0001u@gmail.com" TargetMode="External"/><Relationship Id="rId3" Type="http://schemas.openxmlformats.org/officeDocument/2006/relationships/image" Target="../media/image6.png"/><Relationship Id="rId7" Type="http://schemas.openxmlformats.org/officeDocument/2006/relationships/hyperlink" Target="mailto:aryanshrivastava3385@gmail.com"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mailto:naitikjain1706@gmail.com" TargetMode="External"/><Relationship Id="rId5" Type="http://schemas.openxmlformats.org/officeDocument/2006/relationships/image" Target="../media/image4.gif"/><Relationship Id="rId4" Type="http://schemas.openxmlformats.org/officeDocument/2006/relationships/image" Target="../media/image1.png"/><Relationship Id="rId9" Type="http://schemas.openxmlformats.org/officeDocument/2006/relationships/hyperlink" Target="mailto:adityarawat24sbl@gmail.com"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316575" y="-241404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4177436" y="202404"/>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81" r="-3380" b="-2126"/>
            </a:stretch>
          </a:blipFill>
          <a:ln>
            <a:noFill/>
          </a:ln>
        </p:spPr>
      </p:sp>
      <p:sp>
        <p:nvSpPr>
          <p:cNvPr id="87" name="Google Shape;87;p1"/>
          <p:cNvSpPr/>
          <p:nvPr/>
        </p:nvSpPr>
        <p:spPr>
          <a:xfrm>
            <a:off x="10268945" y="202404"/>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32" b="-125756"/>
            </a:stretch>
          </a:blipFill>
          <a:ln>
            <a:noFill/>
          </a:ln>
        </p:spPr>
      </p:sp>
      <p:pic>
        <p:nvPicPr>
          <p:cNvPr id="88" name="Google Shape;88;p1"/>
          <p:cNvPicPr preferRelativeResize="0"/>
          <p:nvPr/>
        </p:nvPicPr>
        <p:blipFill rotWithShape="1">
          <a:blip r:embed="rId6">
            <a:alphaModFix/>
          </a:blip>
          <a:srcRect/>
          <a:stretch/>
        </p:blipFill>
        <p:spPr>
          <a:xfrm rot="-10798857">
            <a:off x="2913592" y="2777294"/>
            <a:ext cx="11569793" cy="6479084"/>
          </a:xfrm>
          <a:prstGeom prst="rect">
            <a:avLst/>
          </a:prstGeom>
          <a:noFill/>
          <a:ln>
            <a:noFill/>
          </a:ln>
        </p:spPr>
      </p:pic>
      <p:sp>
        <p:nvSpPr>
          <p:cNvPr id="89" name="Google Shape;89;p1"/>
          <p:cNvSpPr/>
          <p:nvPr/>
        </p:nvSpPr>
        <p:spPr>
          <a:xfrm>
            <a:off x="6763374" y="-270584"/>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61" r="-3715"/>
            </a:stretch>
          </a:blipFill>
          <a:ln>
            <a:noFill/>
          </a:ln>
        </p:spPr>
      </p:sp>
      <p:sp>
        <p:nvSpPr>
          <p:cNvPr id="90" name="Google Shape;90;p1"/>
          <p:cNvSpPr txBox="1"/>
          <p:nvPr/>
        </p:nvSpPr>
        <p:spPr>
          <a:xfrm>
            <a:off x="3127575" y="4115614"/>
            <a:ext cx="11735100" cy="1182900"/>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None/>
            </a:pPr>
            <a:r>
              <a:rPr lang="en-US" sz="9605" b="0" i="0" u="none" strike="noStrike" cap="none">
                <a:solidFill>
                  <a:srgbClr val="009CFF"/>
                </a:solidFill>
                <a:latin typeface="Arial"/>
                <a:ea typeface="Arial"/>
                <a:cs typeface="Arial"/>
                <a:sym typeface="Arial"/>
              </a:rPr>
              <a:t>HackOrbit</a:t>
            </a:r>
            <a:r>
              <a:rPr lang="en-US"/>
              <a:t>   </a:t>
            </a:r>
            <a:r>
              <a:rPr lang="en-US" sz="9605" b="0" i="0" u="none" strike="noStrike" cap="none">
                <a:solidFill>
                  <a:srgbClr val="009CFF"/>
                </a:solidFill>
                <a:latin typeface="Arial"/>
                <a:ea typeface="Arial"/>
                <a:cs typeface="Arial"/>
                <a:sym typeface="Arial"/>
              </a:rPr>
              <a:t>2025</a:t>
            </a:r>
            <a:endParaRPr/>
          </a:p>
        </p:txBody>
      </p:sp>
      <p:sp>
        <p:nvSpPr>
          <p:cNvPr id="91" name="Google Shape;91;p1"/>
          <p:cNvSpPr txBox="1"/>
          <p:nvPr/>
        </p:nvSpPr>
        <p:spPr>
          <a:xfrm>
            <a:off x="5926238" y="7226525"/>
            <a:ext cx="5041621" cy="870816"/>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None/>
            </a:pPr>
            <a:r>
              <a:rPr lang="en-US" sz="5098" b="1" dirty="0" smtClean="0">
                <a:solidFill>
                  <a:srgbClr val="D9D9D9"/>
                </a:solidFill>
              </a:rPr>
              <a:t>CODE PIRATES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97" name="Google Shape;97;p2"/>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98" name="Google Shape;98;p2"/>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99" name="Google Shape;99;p2"/>
          <p:cNvSpPr txBox="1"/>
          <p:nvPr/>
        </p:nvSpPr>
        <p:spPr>
          <a:xfrm>
            <a:off x="3042615" y="1417552"/>
            <a:ext cx="13368960" cy="2678847"/>
          </a:xfrm>
          <a:prstGeom prst="rect">
            <a:avLst/>
          </a:prstGeom>
          <a:noFill/>
          <a:ln>
            <a:noFill/>
          </a:ln>
        </p:spPr>
        <p:txBody>
          <a:bodyPr spcFirstLastPara="1" wrap="square" lIns="0" tIns="0" rIns="0" bIns="0" anchor="t" anchorCtr="0">
            <a:spAutoFit/>
          </a:bodyPr>
          <a:lstStyle/>
          <a:p>
            <a:pPr marL="0" marR="0" lvl="0" indent="0" algn="ctr" rtl="0">
              <a:lnSpc>
                <a:spcPct val="109990"/>
              </a:lnSpc>
              <a:spcBef>
                <a:spcPts val="0"/>
              </a:spcBef>
              <a:spcAft>
                <a:spcPts val="0"/>
              </a:spcAft>
              <a:buNone/>
            </a:pPr>
            <a:r>
              <a:rPr lang="en-US" sz="6336" b="0" i="0" u="none" strike="noStrike" cap="none">
                <a:solidFill>
                  <a:srgbClr val="FFFFFF"/>
                </a:solidFill>
                <a:latin typeface="Arial"/>
                <a:ea typeface="Arial"/>
                <a:cs typeface="Arial"/>
                <a:sym typeface="Arial"/>
              </a:rPr>
              <a:t> THEME &amp; PROBLEM STATEMENT</a:t>
            </a:r>
            <a:endParaRPr/>
          </a:p>
          <a:p>
            <a:pPr marL="0" marR="0" lvl="0" indent="0" algn="ctr" rtl="0">
              <a:lnSpc>
                <a:spcPct val="109990"/>
              </a:lnSpc>
              <a:spcBef>
                <a:spcPts val="0"/>
              </a:spcBef>
              <a:spcAft>
                <a:spcPts val="0"/>
              </a:spcAft>
              <a:buNone/>
            </a:pPr>
            <a:endParaRPr sz="6336" b="0" i="0" u="none" strike="noStrike" cap="none">
              <a:solidFill>
                <a:srgbClr val="FFFFFF"/>
              </a:solidFill>
              <a:latin typeface="Arial"/>
              <a:ea typeface="Arial"/>
              <a:cs typeface="Arial"/>
              <a:sym typeface="Arial"/>
            </a:endParaRPr>
          </a:p>
          <a:p>
            <a:pPr marL="0" marR="0" lvl="0" indent="0" algn="ctr" rtl="0">
              <a:lnSpc>
                <a:spcPct val="109990"/>
              </a:lnSpc>
              <a:spcBef>
                <a:spcPts val="0"/>
              </a:spcBef>
              <a:spcAft>
                <a:spcPts val="0"/>
              </a:spcAft>
              <a:buNone/>
            </a:pPr>
            <a:endParaRPr sz="6336" b="0" i="0" u="none" strike="noStrike" cap="none">
              <a:solidFill>
                <a:srgbClr val="FFFFFF"/>
              </a:solidFill>
              <a:latin typeface="Arial"/>
              <a:ea typeface="Arial"/>
              <a:cs typeface="Arial"/>
              <a:sym typeface="Arial"/>
            </a:endParaRPr>
          </a:p>
        </p:txBody>
      </p:sp>
      <p:sp>
        <p:nvSpPr>
          <p:cNvPr id="100" name="Google Shape;100;p2"/>
          <p:cNvSpPr txBox="1"/>
          <p:nvPr/>
        </p:nvSpPr>
        <p:spPr>
          <a:xfrm>
            <a:off x="824248" y="3314696"/>
            <a:ext cx="17090265" cy="2391360"/>
          </a:xfrm>
          <a:prstGeom prst="rect">
            <a:avLst/>
          </a:prstGeom>
          <a:noFill/>
          <a:ln>
            <a:noFill/>
          </a:ln>
        </p:spPr>
        <p:txBody>
          <a:bodyPr spcFirstLastPara="1" wrap="square" lIns="0" tIns="0" rIns="0" bIns="0" anchor="t" anchorCtr="0">
            <a:spAutoFit/>
          </a:bodyPr>
          <a:lstStyle/>
          <a:p>
            <a:pPr lvl="0">
              <a:lnSpc>
                <a:spcPct val="111011"/>
              </a:lnSpc>
            </a:pPr>
            <a:r>
              <a:rPr lang="en-US" sz="2800" dirty="0">
                <a:solidFill>
                  <a:schemeClr val="bg1"/>
                </a:solidFill>
              </a:rPr>
              <a:t>Credit card spam detection tackles the critical issue of unsolicited digital communications, like emails or texts, designed to trick individuals into revealing their credit card information. This prevalent threat leads to significant financial losses, identity theft, and erodes trust in online transactions. The core problem is developing automated, accurate systems to identify and filter these deceptive messages, thereby protecting consumers from financial harm and bolstering the security of digital financial activities.</a:t>
            </a:r>
            <a:endParaRPr sz="2800"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4"/>
        <p:cNvGrpSpPr/>
        <p:nvPr/>
      </p:nvGrpSpPr>
      <p:grpSpPr>
        <a:xfrm>
          <a:off x="0" y="0"/>
          <a:ext cx="0" cy="0"/>
          <a:chOff x="0" y="0"/>
          <a:chExt cx="0" cy="0"/>
        </a:xfrm>
      </p:grpSpPr>
      <p:sp>
        <p:nvSpPr>
          <p:cNvPr id="105" name="Google Shape;105;p3"/>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06" name="Google Shape;106;p3"/>
          <p:cNvSpPr/>
          <p:nvPr/>
        </p:nvSpPr>
        <p:spPr>
          <a:xfrm rot="-5400000">
            <a:off x="1702352" y="-4685053"/>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07" name="Google Shape;107;p3"/>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108" name="Google Shape;108;p3"/>
          <p:cNvSpPr txBox="1"/>
          <p:nvPr/>
        </p:nvSpPr>
        <p:spPr>
          <a:xfrm>
            <a:off x="4815516" y="2239919"/>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a:solidFill>
                  <a:srgbClr val="FFFFFF"/>
                </a:solidFill>
                <a:latin typeface="Arial"/>
                <a:ea typeface="Arial"/>
                <a:cs typeface="Arial"/>
                <a:sym typeface="Arial"/>
              </a:rPr>
              <a:t>PROPOSED SOLUTION</a:t>
            </a:r>
            <a:endParaRPr/>
          </a:p>
        </p:txBody>
      </p:sp>
      <p:sp>
        <p:nvSpPr>
          <p:cNvPr id="109" name="Google Shape;109;p3"/>
          <p:cNvSpPr txBox="1"/>
          <p:nvPr/>
        </p:nvSpPr>
        <p:spPr>
          <a:xfrm>
            <a:off x="115910" y="3655054"/>
            <a:ext cx="18506941" cy="4304448"/>
          </a:xfrm>
          <a:prstGeom prst="rect">
            <a:avLst/>
          </a:prstGeom>
          <a:noFill/>
          <a:ln>
            <a:noFill/>
          </a:ln>
        </p:spPr>
        <p:txBody>
          <a:bodyPr spcFirstLastPara="1" wrap="square" lIns="0" tIns="0" rIns="0" bIns="0" anchor="t" anchorCtr="0">
            <a:spAutoFit/>
          </a:bodyPr>
          <a:lstStyle/>
          <a:p>
            <a:pPr lvl="0" algn="ctr">
              <a:lnSpc>
                <a:spcPct val="111018"/>
              </a:lnSpc>
            </a:pPr>
            <a:r>
              <a:rPr lang="en-US" sz="2800" b="1" dirty="0" smtClean="0">
                <a:solidFill>
                  <a:srgbClr val="D9D9D9"/>
                </a:solidFill>
                <a:latin typeface="Playfair Display"/>
                <a:ea typeface="Playfair Display"/>
                <a:cs typeface="Playfair Display"/>
                <a:sym typeface="Playfair Display"/>
              </a:rPr>
              <a:t>Our </a:t>
            </a:r>
            <a:r>
              <a:rPr lang="en-US" sz="2800" b="1" dirty="0">
                <a:solidFill>
                  <a:srgbClr val="D9D9D9"/>
                </a:solidFill>
                <a:latin typeface="Playfair Display"/>
                <a:ea typeface="Playfair Display"/>
                <a:cs typeface="Playfair Display"/>
                <a:sym typeface="Playfair Display"/>
              </a:rPr>
              <a:t>Solution: Intelligent Credit Card Spam Detection</a:t>
            </a:r>
          </a:p>
          <a:p>
            <a:pPr lvl="0">
              <a:lnSpc>
                <a:spcPct val="111018"/>
              </a:lnSpc>
            </a:pPr>
            <a:r>
              <a:rPr lang="en-US" sz="2800" b="1" dirty="0">
                <a:solidFill>
                  <a:srgbClr val="D9D9D9"/>
                </a:solidFill>
                <a:latin typeface="Playfair Display"/>
                <a:ea typeface="Playfair Display"/>
                <a:cs typeface="Playfair Display"/>
                <a:sym typeface="Playfair Display"/>
              </a:rPr>
              <a:t>In an era where deceptive credit card communications pose a growing threat to financial security, our project presents an AI/ML-driven Credit Card Spam Detection System. We aim to safeguard users by leveraging advanced Natural Language Processing (NLP) and a hybrid model approach, combining the speed of traditional machine learning with the deep contextual understanding of transformer-based deep learning models like BERT. Our system will intelligently analyze emails and SMS messages, proactively identifying and filtering out sophisticated phishing attempts, deceptive offers, and unwanted solicitations that traditional filters miss. By building a robust, adaptive solution with continuous learning capabilities, we're not just detecting spam; we're building a crucial line of defense against financial fraud and restoring trust in digital financial </a:t>
            </a:r>
            <a:r>
              <a:rPr lang="en-US" sz="2800" b="1" dirty="0" smtClean="0">
                <a:solidFill>
                  <a:srgbClr val="D9D9D9"/>
                </a:solidFill>
                <a:latin typeface="Playfair Display"/>
                <a:ea typeface="Playfair Display"/>
                <a:cs typeface="Playfair Display"/>
                <a:sym typeface="Playfair Display"/>
              </a:rPr>
              <a:t>interactions </a:t>
            </a:r>
            <a:r>
              <a:rPr lang="en-US" sz="2800" b="1" dirty="0">
                <a:solidFill>
                  <a:srgbClr val="D9D9D9"/>
                </a:solidFill>
                <a:latin typeface="Playfair Display"/>
                <a:ea typeface="Playfair Display"/>
                <a:cs typeface="Playfair Display"/>
                <a:sym typeface="Playfair Display"/>
              </a:rPr>
              <a:t>.</a:t>
            </a:r>
            <a:endParaRPr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4"/>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15" name="Google Shape;115;p4"/>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16" name="Google Shape;116;p4"/>
          <p:cNvPicPr preferRelativeResize="0"/>
          <p:nvPr/>
        </p:nvPicPr>
        <p:blipFill rotWithShape="1">
          <a:blip r:embed="rId5">
            <a:alphaModFix/>
          </a:blip>
          <a:srcRect/>
          <a:stretch/>
        </p:blipFill>
        <p:spPr>
          <a:xfrm rot="-10798857">
            <a:off x="3913611" y="3503914"/>
            <a:ext cx="9765317" cy="5468578"/>
          </a:xfrm>
          <a:prstGeom prst="rect">
            <a:avLst/>
          </a:prstGeom>
          <a:noFill/>
          <a:ln>
            <a:noFill/>
          </a:ln>
        </p:spPr>
      </p:pic>
      <p:sp>
        <p:nvSpPr>
          <p:cNvPr id="117" name="Google Shape;117;p4"/>
          <p:cNvSpPr txBox="1"/>
          <p:nvPr/>
        </p:nvSpPr>
        <p:spPr>
          <a:xfrm>
            <a:off x="4457054" y="1452865"/>
            <a:ext cx="9130784" cy="311239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FLOWCHART / </a:t>
            </a:r>
            <a:r>
              <a:rPr lang="en-US" sz="5662" b="0" i="0" u="none" strike="noStrike" cap="none" dirty="0" smtClean="0">
                <a:solidFill>
                  <a:srgbClr val="FFFFFF"/>
                </a:solidFill>
                <a:latin typeface="Arial"/>
                <a:ea typeface="Arial"/>
                <a:cs typeface="Arial"/>
                <a:sym typeface="Arial"/>
              </a:rPr>
              <a:t>DIAGRAM</a:t>
            </a:r>
          </a:p>
          <a:p>
            <a:pPr marL="0" marR="0" lvl="0" indent="0" algn="ctr" rtl="0">
              <a:lnSpc>
                <a:spcPct val="109996"/>
              </a:lnSpc>
              <a:spcBef>
                <a:spcPts val="0"/>
              </a:spcBef>
              <a:spcAft>
                <a:spcPts val="0"/>
              </a:spcAft>
              <a:buNone/>
            </a:pPr>
            <a:endParaRPr lang="en-US" sz="5662" dirty="0">
              <a:solidFill>
                <a:srgbClr val="FFFFFF"/>
              </a:solidFill>
            </a:endParaRPr>
          </a:p>
          <a:p>
            <a:pPr marL="0" marR="0" lvl="0" indent="0" algn="ctr" rtl="0">
              <a:lnSpc>
                <a:spcPct val="109996"/>
              </a:lnSpc>
              <a:spcBef>
                <a:spcPts val="0"/>
              </a:spcBef>
              <a:spcAft>
                <a:spcPts val="0"/>
              </a:spcAft>
              <a:buNone/>
            </a:pPr>
            <a:endParaRPr lang="en-US" sz="5662" dirty="0" smtClean="0">
              <a:solidFill>
                <a:srgbClr val="FFFFFF"/>
              </a:solidFill>
            </a:endParaRPr>
          </a:p>
          <a:p>
            <a:pPr marL="0" marR="0" lvl="0" indent="0" algn="ctr" rtl="0">
              <a:lnSpc>
                <a:spcPct val="109996"/>
              </a:lnSpc>
              <a:spcBef>
                <a:spcPts val="0"/>
              </a:spcBef>
              <a:spcAft>
                <a:spcPts val="0"/>
              </a:spcAft>
              <a:buNone/>
            </a:pPr>
            <a:endParaRPr dirty="0"/>
          </a:p>
        </p:txBody>
      </p:sp>
      <p:pic>
        <p:nvPicPr>
          <p:cNvPr id="1026"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16687" y="3294534"/>
            <a:ext cx="11616744" cy="61199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23" name="Google Shape;123;p5"/>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24" name="Google Shape;124;p5"/>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25" name="Google Shape;125;p5"/>
          <p:cNvSpPr txBox="1"/>
          <p:nvPr/>
        </p:nvSpPr>
        <p:spPr>
          <a:xfrm>
            <a:off x="4832017" y="995935"/>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FLOWCHART / DIAGRAM</a:t>
            </a:r>
            <a:endParaRPr dirty="0"/>
          </a:p>
        </p:txBody>
      </p:sp>
      <p:sp>
        <p:nvSpPr>
          <p:cNvPr id="126" name="Google Shape;126;p5"/>
          <p:cNvSpPr txBox="1"/>
          <p:nvPr/>
        </p:nvSpPr>
        <p:spPr>
          <a:xfrm>
            <a:off x="283335" y="2060906"/>
            <a:ext cx="18339516" cy="10761151"/>
          </a:xfrm>
          <a:prstGeom prst="rect">
            <a:avLst/>
          </a:prstGeom>
          <a:noFill/>
          <a:ln>
            <a:noFill/>
          </a:ln>
        </p:spPr>
        <p:txBody>
          <a:bodyPr spcFirstLastPara="1" wrap="square" lIns="0" tIns="0" rIns="0" bIns="0" anchor="t" anchorCtr="0">
            <a:spAutoFit/>
          </a:bodyPr>
          <a:lstStyle/>
          <a:p>
            <a:pPr lvl="0">
              <a:lnSpc>
                <a:spcPct val="111018"/>
              </a:lnSpc>
            </a:pPr>
            <a:r>
              <a:rPr lang="en-US" sz="2800" dirty="0">
                <a:solidFill>
                  <a:schemeClr val="bg1"/>
                </a:solidFill>
              </a:rPr>
              <a:t>Essential Project Stages: </a:t>
            </a:r>
            <a:endParaRPr lang="en-US" sz="2800" dirty="0" smtClean="0">
              <a:solidFill>
                <a:schemeClr val="bg1"/>
              </a:solidFill>
            </a:endParaRPr>
          </a:p>
          <a:p>
            <a:pPr marL="457200" lvl="0" indent="-457200">
              <a:lnSpc>
                <a:spcPct val="111018"/>
              </a:lnSpc>
              <a:buFont typeface="Arial" pitchFamily="34" charset="0"/>
              <a:buChar char="•"/>
            </a:pPr>
            <a:r>
              <a:rPr lang="en-US" sz="2800" dirty="0" smtClean="0">
                <a:solidFill>
                  <a:schemeClr val="bg1"/>
                </a:solidFill>
              </a:rPr>
              <a:t>Data </a:t>
            </a:r>
            <a:r>
              <a:rPr lang="en-US" sz="2800" dirty="0">
                <a:solidFill>
                  <a:schemeClr val="bg1"/>
                </a:solidFill>
              </a:rPr>
              <a:t>Gathering and Preparation: </a:t>
            </a:r>
            <a:endParaRPr lang="en-US" sz="2800" dirty="0" smtClean="0">
              <a:solidFill>
                <a:schemeClr val="bg1"/>
              </a:solidFill>
            </a:endParaRPr>
          </a:p>
          <a:p>
            <a:pPr lvl="0">
              <a:lnSpc>
                <a:spcPct val="111018"/>
              </a:lnSpc>
            </a:pPr>
            <a:r>
              <a:rPr lang="en-US" sz="2800" dirty="0" smtClean="0">
                <a:solidFill>
                  <a:schemeClr val="bg1"/>
                </a:solidFill>
              </a:rPr>
              <a:t> </a:t>
            </a:r>
            <a:r>
              <a:rPr lang="en-US" sz="2800" dirty="0">
                <a:solidFill>
                  <a:schemeClr val="bg1"/>
                </a:solidFill>
              </a:rPr>
              <a:t>Collect historical records of transactions, both fraudulent and </a:t>
            </a:r>
            <a:r>
              <a:rPr lang="en-US" sz="2800" dirty="0" smtClean="0">
                <a:solidFill>
                  <a:schemeClr val="bg1"/>
                </a:solidFill>
              </a:rPr>
              <a:t>non-fraudulent.</a:t>
            </a:r>
          </a:p>
          <a:p>
            <a:pPr lvl="0">
              <a:lnSpc>
                <a:spcPct val="111018"/>
              </a:lnSpc>
            </a:pPr>
            <a:r>
              <a:rPr lang="en-US" sz="2800" dirty="0" smtClean="0">
                <a:solidFill>
                  <a:schemeClr val="bg1"/>
                </a:solidFill>
              </a:rPr>
              <a:t> </a:t>
            </a:r>
            <a:r>
              <a:rPr lang="en-US" sz="2800" dirty="0">
                <a:solidFill>
                  <a:schemeClr val="bg1"/>
                </a:solidFill>
              </a:rPr>
              <a:t>The data must undergo cleaning and transformation, ensuring it is primed for analysis.</a:t>
            </a:r>
          </a:p>
          <a:p>
            <a:pPr lvl="0">
              <a:lnSpc>
                <a:spcPct val="111018"/>
              </a:lnSpc>
            </a:pPr>
            <a:r>
              <a:rPr lang="en-US" sz="2800" dirty="0" smtClean="0">
                <a:solidFill>
                  <a:schemeClr val="bg1"/>
                </a:solidFill>
              </a:rPr>
              <a:t> </a:t>
            </a:r>
            <a:r>
              <a:rPr lang="en-US" sz="2800" dirty="0">
                <a:solidFill>
                  <a:schemeClr val="bg1"/>
                </a:solidFill>
              </a:rPr>
              <a:t>Think about: Equipping an engine with the correct fuel blend for optimal performance.</a:t>
            </a:r>
          </a:p>
          <a:p>
            <a:pPr lvl="0">
              <a:lnSpc>
                <a:spcPct val="111018"/>
              </a:lnSpc>
            </a:pPr>
            <a:endParaRPr lang="en-US" sz="2800" dirty="0">
              <a:solidFill>
                <a:schemeClr val="bg1"/>
              </a:solidFill>
            </a:endParaRPr>
          </a:p>
          <a:p>
            <a:pPr marL="457200" lvl="0" indent="-457200">
              <a:lnSpc>
                <a:spcPct val="111018"/>
              </a:lnSpc>
              <a:buFont typeface="Arial" pitchFamily="34" charset="0"/>
              <a:buChar char="•"/>
            </a:pPr>
            <a:r>
              <a:rPr lang="en-US" sz="2800" dirty="0">
                <a:solidFill>
                  <a:schemeClr val="bg1"/>
                </a:solidFill>
              </a:rPr>
              <a:t> </a:t>
            </a:r>
            <a:r>
              <a:rPr lang="en-US" sz="2800" dirty="0" smtClean="0">
                <a:solidFill>
                  <a:schemeClr val="bg1"/>
                </a:solidFill>
              </a:rPr>
              <a:t>Feature </a:t>
            </a:r>
            <a:r>
              <a:rPr lang="en-US" sz="2800" dirty="0">
                <a:solidFill>
                  <a:schemeClr val="bg1"/>
                </a:solidFill>
              </a:rPr>
              <a:t>creation: </a:t>
            </a:r>
            <a:endParaRPr lang="en-US" sz="2800" dirty="0" smtClean="0">
              <a:solidFill>
                <a:schemeClr val="bg1"/>
              </a:solidFill>
            </a:endParaRPr>
          </a:p>
          <a:p>
            <a:pPr lvl="0">
              <a:lnSpc>
                <a:spcPct val="111018"/>
              </a:lnSpc>
            </a:pPr>
            <a:r>
              <a:rPr lang="en-US" sz="2800" dirty="0" smtClean="0">
                <a:solidFill>
                  <a:schemeClr val="bg1"/>
                </a:solidFill>
              </a:rPr>
              <a:t> </a:t>
            </a:r>
            <a:r>
              <a:rPr lang="en-US" sz="2800" dirty="0">
                <a:solidFill>
                  <a:schemeClr val="bg1"/>
                </a:solidFill>
              </a:rPr>
              <a:t>Generate additional, more insightful variables from existing data.</a:t>
            </a:r>
          </a:p>
          <a:p>
            <a:pPr lvl="0">
              <a:lnSpc>
                <a:spcPct val="111018"/>
              </a:lnSpc>
            </a:pPr>
            <a:r>
              <a:rPr lang="en-US" sz="2800" dirty="0" smtClean="0">
                <a:solidFill>
                  <a:schemeClr val="bg1"/>
                </a:solidFill>
              </a:rPr>
              <a:t>For </a:t>
            </a:r>
            <a:r>
              <a:rPr lang="en-US" sz="2800" dirty="0">
                <a:solidFill>
                  <a:schemeClr val="bg1"/>
                </a:solidFill>
              </a:rPr>
              <a:t>instance, compute the rate of transaction anomalies or their volume.</a:t>
            </a:r>
          </a:p>
          <a:p>
            <a:pPr lvl="0">
              <a:lnSpc>
                <a:spcPct val="111018"/>
              </a:lnSpc>
            </a:pPr>
            <a:r>
              <a:rPr lang="en-US" sz="2800" dirty="0" smtClean="0">
                <a:solidFill>
                  <a:schemeClr val="bg1"/>
                </a:solidFill>
              </a:rPr>
              <a:t>Think </a:t>
            </a:r>
            <a:r>
              <a:rPr lang="en-US" sz="2800" dirty="0">
                <a:solidFill>
                  <a:schemeClr val="bg1"/>
                </a:solidFill>
              </a:rPr>
              <a:t>about: Transforming raw ingredients into an exquisite gourmet meal.</a:t>
            </a:r>
          </a:p>
          <a:p>
            <a:pPr lvl="0">
              <a:lnSpc>
                <a:spcPct val="111018"/>
              </a:lnSpc>
            </a:pPr>
            <a:endParaRPr lang="en-US" sz="2800" dirty="0">
              <a:solidFill>
                <a:schemeClr val="bg1"/>
              </a:solidFill>
            </a:endParaRPr>
          </a:p>
          <a:p>
            <a:pPr marL="457200" lvl="0" indent="-457200">
              <a:lnSpc>
                <a:spcPct val="111018"/>
              </a:lnSpc>
              <a:buFont typeface="Arial" pitchFamily="34" charset="0"/>
              <a:buChar char="•"/>
            </a:pPr>
            <a:r>
              <a:rPr lang="en-US" sz="2800" dirty="0" smtClean="0">
                <a:solidFill>
                  <a:schemeClr val="bg1"/>
                </a:solidFill>
              </a:rPr>
              <a:t> </a:t>
            </a:r>
            <a:r>
              <a:rPr lang="en-US" sz="2800" dirty="0">
                <a:solidFill>
                  <a:schemeClr val="bg1"/>
                </a:solidFill>
              </a:rPr>
              <a:t>Training and evaluation of the model</a:t>
            </a:r>
            <a:r>
              <a:rPr lang="en-US" sz="2800" dirty="0" smtClean="0">
                <a:solidFill>
                  <a:schemeClr val="bg1"/>
                </a:solidFill>
              </a:rPr>
              <a:t>:</a:t>
            </a:r>
          </a:p>
          <a:p>
            <a:pPr lvl="0">
              <a:lnSpc>
                <a:spcPct val="111018"/>
              </a:lnSpc>
            </a:pPr>
            <a:r>
              <a:rPr lang="en-US" sz="2800" dirty="0" smtClean="0">
                <a:solidFill>
                  <a:schemeClr val="bg1"/>
                </a:solidFill>
              </a:rPr>
              <a:t>  </a:t>
            </a:r>
            <a:r>
              <a:rPr lang="en-US" sz="2800" dirty="0">
                <a:solidFill>
                  <a:schemeClr val="bg1"/>
                </a:solidFill>
              </a:rPr>
              <a:t>Prepare datasets to train specific machine learning models such as Random Forest and Logistic Regression.</a:t>
            </a:r>
          </a:p>
          <a:p>
            <a:pPr lvl="0">
              <a:lnSpc>
                <a:spcPct val="111018"/>
              </a:lnSpc>
            </a:pPr>
            <a:r>
              <a:rPr lang="en-US" sz="2800" dirty="0" smtClean="0">
                <a:solidFill>
                  <a:schemeClr val="bg1"/>
                </a:solidFill>
              </a:rPr>
              <a:t>   Estimate </a:t>
            </a:r>
            <a:r>
              <a:rPr lang="en-US" sz="2800" dirty="0">
                <a:solidFill>
                  <a:schemeClr val="bg1"/>
                </a:solidFill>
              </a:rPr>
              <a:t>performance using F1-Score, Precision, and Recall.</a:t>
            </a:r>
          </a:p>
          <a:p>
            <a:pPr lvl="0">
              <a:lnSpc>
                <a:spcPct val="111018"/>
              </a:lnSpc>
            </a:pPr>
            <a:r>
              <a:rPr lang="en-US" sz="2800" dirty="0" smtClean="0">
                <a:solidFill>
                  <a:schemeClr val="bg1"/>
                </a:solidFill>
              </a:rPr>
              <a:t> </a:t>
            </a:r>
            <a:r>
              <a:rPr lang="en-US" sz="2800" dirty="0">
                <a:solidFill>
                  <a:schemeClr val="bg1"/>
                </a:solidFill>
              </a:rPr>
              <a:t>Think about training the system to detect fraudulent transactions and evaluate its performance afterward.</a:t>
            </a:r>
          </a:p>
          <a:p>
            <a:pPr lvl="0">
              <a:lnSpc>
                <a:spcPct val="111018"/>
              </a:lnSpc>
            </a:pPr>
            <a:endParaRPr lang="en-US" sz="2800" dirty="0">
              <a:solidFill>
                <a:schemeClr val="bg1"/>
              </a:solidFill>
            </a:endParaRPr>
          </a:p>
          <a:p>
            <a:pPr marL="457200" lvl="0" indent="-457200">
              <a:lnSpc>
                <a:spcPct val="111018"/>
              </a:lnSpc>
              <a:buFont typeface="Arial" pitchFamily="34" charset="0"/>
              <a:buChar char="•"/>
            </a:pPr>
            <a:r>
              <a:rPr lang="en-US" sz="2800" dirty="0">
                <a:solidFill>
                  <a:schemeClr val="bg1"/>
                </a:solidFill>
              </a:rPr>
              <a:t> </a:t>
            </a:r>
            <a:r>
              <a:rPr lang="en-US" sz="2800" dirty="0" smtClean="0">
                <a:solidFill>
                  <a:schemeClr val="bg1"/>
                </a:solidFill>
              </a:rPr>
              <a:t>*Deployment </a:t>
            </a:r>
            <a:r>
              <a:rPr lang="en-US" sz="2800" dirty="0">
                <a:solidFill>
                  <a:schemeClr val="bg1"/>
                </a:solidFill>
              </a:rPr>
              <a:t>of the model: </a:t>
            </a:r>
            <a:endParaRPr lang="en-US" sz="2800" dirty="0" smtClean="0">
              <a:solidFill>
                <a:schemeClr val="bg1"/>
              </a:solidFill>
            </a:endParaRPr>
          </a:p>
          <a:p>
            <a:pPr lvl="0">
              <a:lnSpc>
                <a:spcPct val="111018"/>
              </a:lnSpc>
            </a:pPr>
            <a:r>
              <a:rPr lang="en-US" sz="2800" dirty="0" smtClean="0">
                <a:solidFill>
                  <a:schemeClr val="bg1"/>
                </a:solidFill>
              </a:rPr>
              <a:t> </a:t>
            </a:r>
            <a:r>
              <a:rPr lang="en-US" sz="2800" dirty="0">
                <a:solidFill>
                  <a:schemeClr val="bg1"/>
                </a:solidFill>
              </a:rPr>
              <a:t>Expose the best model to operational systems that require real-time processing.</a:t>
            </a:r>
          </a:p>
          <a:p>
            <a:pPr lvl="0">
              <a:lnSpc>
                <a:spcPct val="111018"/>
              </a:lnSpc>
            </a:pPr>
            <a:r>
              <a:rPr lang="en-US" sz="2800" dirty="0" smtClean="0">
                <a:solidFill>
                  <a:schemeClr val="bg1"/>
                </a:solidFill>
              </a:rPr>
              <a:t>The </a:t>
            </a:r>
            <a:r>
              <a:rPr lang="en-US" sz="2800" dirty="0">
                <a:solidFill>
                  <a:schemeClr val="bg1"/>
                </a:solidFill>
              </a:rPr>
              <a:t>model analyzes incoming transactions to flag potential fraud.</a:t>
            </a:r>
          </a:p>
          <a:p>
            <a:pPr lvl="0">
              <a:lnSpc>
                <a:spcPct val="111018"/>
              </a:lnSpc>
            </a:pPr>
            <a:r>
              <a:rPr lang="en-US" sz="2800" dirty="0" smtClean="0">
                <a:solidFill>
                  <a:schemeClr val="bg1"/>
                </a:solidFill>
              </a:rPr>
              <a:t>Think </a:t>
            </a:r>
            <a:r>
              <a:rPr lang="en-US" sz="2800" dirty="0">
                <a:solidFill>
                  <a:schemeClr val="bg1"/>
                </a:solidFill>
              </a:rPr>
              <a:t>about: Real-time systems monitoring transaction security using trained processes</a:t>
            </a:r>
            <a:r>
              <a:rPr lang="en-US" sz="2800" dirty="0" smtClean="0">
                <a:solidFill>
                  <a:schemeClr val="bg1"/>
                </a:solidFill>
              </a:rPr>
              <a:t>.</a:t>
            </a:r>
          </a:p>
          <a:p>
            <a:pPr marL="457200" lvl="0" indent="-457200">
              <a:lnSpc>
                <a:spcPct val="111018"/>
              </a:lnSpc>
              <a:buFont typeface="Arial" pitchFamily="34" charset="0"/>
              <a:buChar char="•"/>
            </a:pPr>
            <a:r>
              <a:rPr lang="en-US" sz="2800" dirty="0" smtClean="0">
                <a:solidFill>
                  <a:schemeClr val="bg1"/>
                </a:solidFill>
              </a:rPr>
              <a:t> </a:t>
            </a:r>
            <a:r>
              <a:rPr lang="en-US" sz="2800" dirty="0">
                <a:solidFill>
                  <a:schemeClr val="bg1"/>
                </a:solidFill>
              </a:rPr>
              <a:t>Feedback loop (Kaizen): * Monitor model performance and retrieve more</a:t>
            </a:r>
          </a:p>
          <a:p>
            <a:pPr marL="457200" lvl="0" indent="-457200">
              <a:lnSpc>
                <a:spcPct val="111018"/>
              </a:lnSpc>
              <a:buFont typeface="Arial" pitchFamily="34" charset="0"/>
              <a:buChar char="•"/>
            </a:pPr>
            <a:endParaRPr lang="en-US" sz="2800" dirty="0">
              <a:solidFill>
                <a:schemeClr val="bg1"/>
              </a:solidFill>
            </a:endParaRPr>
          </a:p>
          <a:p>
            <a:pPr marL="0" marR="0" lvl="0" indent="0" algn="ctr" rtl="0">
              <a:lnSpc>
                <a:spcPct val="111018"/>
              </a:lnSpc>
              <a:spcBef>
                <a:spcPts val="0"/>
              </a:spcBef>
              <a:spcAft>
                <a:spcPts val="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32" name="Google Shape;132;p6"/>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33" name="Google Shape;133;p6"/>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34" name="Google Shape;134;p6"/>
          <p:cNvSpPr txBox="1"/>
          <p:nvPr/>
        </p:nvSpPr>
        <p:spPr>
          <a:xfrm>
            <a:off x="515154" y="-402884"/>
            <a:ext cx="17862997" cy="9985041"/>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a:solidFill>
                  <a:srgbClr val="FFFFFF"/>
                </a:solidFill>
                <a:latin typeface="Arial"/>
                <a:ea typeface="Arial"/>
                <a:cs typeface="Arial"/>
                <a:sym typeface="Arial"/>
              </a:rPr>
              <a:t>FEATURES AND </a:t>
            </a:r>
            <a:r>
              <a:rPr lang="en-US" sz="5662" b="0" i="0" u="none" strike="noStrike" cap="none" dirty="0" smtClean="0">
                <a:solidFill>
                  <a:srgbClr val="FFFFFF"/>
                </a:solidFill>
                <a:latin typeface="Arial"/>
                <a:ea typeface="Arial"/>
                <a:cs typeface="Arial"/>
                <a:sym typeface="Arial"/>
              </a:rPr>
              <a:t>NOVELTY</a:t>
            </a:r>
          </a:p>
          <a:p>
            <a:pPr lvl="0">
              <a:lnSpc>
                <a:spcPct val="109996"/>
              </a:lnSpc>
            </a:pPr>
            <a:r>
              <a:rPr lang="en-US" sz="2800" dirty="0">
                <a:solidFill>
                  <a:srgbClr val="FFFFFF"/>
                </a:solidFill>
              </a:rPr>
              <a:t>Key Features:</a:t>
            </a:r>
          </a:p>
          <a:p>
            <a:pPr marL="457200" lvl="0" indent="-457200">
              <a:lnSpc>
                <a:spcPct val="109996"/>
              </a:lnSpc>
              <a:buFont typeface="Arial" pitchFamily="34" charset="0"/>
              <a:buChar char="•"/>
            </a:pPr>
            <a:r>
              <a:rPr lang="en-US" sz="2800" dirty="0">
                <a:solidFill>
                  <a:srgbClr val="FFFFFF"/>
                </a:solidFill>
              </a:rPr>
              <a:t> </a:t>
            </a:r>
            <a:r>
              <a:rPr lang="en-US" sz="2800" dirty="0" smtClean="0">
                <a:solidFill>
                  <a:schemeClr val="bg1"/>
                </a:solidFill>
              </a:rPr>
              <a:t>Data-Driven </a:t>
            </a:r>
            <a:r>
              <a:rPr lang="en-US" sz="2800" dirty="0">
                <a:solidFill>
                  <a:schemeClr val="bg1"/>
                </a:solidFill>
              </a:rPr>
              <a:t>Pattern Discovery: Learns intricate, underlying fraud patterns directly from past transaction data.</a:t>
            </a:r>
          </a:p>
          <a:p>
            <a:pPr marL="457200" lvl="0" indent="-457200">
              <a:lnSpc>
                <a:spcPct val="109996"/>
              </a:lnSpc>
              <a:buFont typeface="Arial" pitchFamily="34" charset="0"/>
              <a:buChar char="•"/>
            </a:pPr>
            <a:r>
              <a:rPr lang="en-US" sz="2800" dirty="0">
                <a:solidFill>
                  <a:schemeClr val="bg1"/>
                </a:solidFill>
              </a:rPr>
              <a:t> </a:t>
            </a:r>
            <a:r>
              <a:rPr lang="en-US" sz="2800" dirty="0" smtClean="0">
                <a:solidFill>
                  <a:schemeClr val="bg1"/>
                </a:solidFill>
              </a:rPr>
              <a:t> </a:t>
            </a:r>
            <a:r>
              <a:rPr lang="en-US" sz="2800" dirty="0">
                <a:solidFill>
                  <a:schemeClr val="bg1"/>
                </a:solidFill>
              </a:rPr>
              <a:t>Predictive Modeling: Employs ML algorithms to predict the probability of fraud for new transactions.</a:t>
            </a:r>
          </a:p>
          <a:p>
            <a:pPr marL="457200" lvl="0" indent="-457200">
              <a:lnSpc>
                <a:spcPct val="109996"/>
              </a:lnSpc>
              <a:buFont typeface="Arial" pitchFamily="34" charset="0"/>
              <a:buChar char="•"/>
            </a:pPr>
            <a:r>
              <a:rPr lang="en-US" sz="2800" dirty="0">
                <a:solidFill>
                  <a:schemeClr val="bg1"/>
                </a:solidFill>
              </a:rPr>
              <a:t> </a:t>
            </a:r>
            <a:r>
              <a:rPr lang="en-US" sz="2800" dirty="0" smtClean="0">
                <a:solidFill>
                  <a:schemeClr val="bg1"/>
                </a:solidFill>
              </a:rPr>
              <a:t> </a:t>
            </a:r>
            <a:r>
              <a:rPr lang="en-US" sz="2800" dirty="0">
                <a:solidFill>
                  <a:schemeClr val="bg1"/>
                </a:solidFill>
              </a:rPr>
              <a:t>Adaptive Intelligence: Automatically learns and adapts performance as new data and fraud methods are introduced.</a:t>
            </a:r>
          </a:p>
          <a:p>
            <a:pPr marL="457200" lvl="0" indent="-457200">
              <a:lnSpc>
                <a:spcPct val="109996"/>
              </a:lnSpc>
              <a:buFont typeface="Arial" pitchFamily="34" charset="0"/>
              <a:buChar char="•"/>
            </a:pPr>
            <a:r>
              <a:rPr lang="en-US" sz="2800" dirty="0" smtClean="0">
                <a:solidFill>
                  <a:schemeClr val="bg1"/>
                </a:solidFill>
              </a:rPr>
              <a:t> </a:t>
            </a:r>
            <a:r>
              <a:rPr lang="en-US" sz="2800" dirty="0">
                <a:solidFill>
                  <a:schemeClr val="bg1"/>
                </a:solidFill>
              </a:rPr>
              <a:t>Scalable &amp;</a:t>
            </a:r>
            <a:r>
              <a:rPr lang="en-US" sz="2800" dirty="0">
                <a:solidFill>
                  <a:srgbClr val="FFFFFF"/>
                </a:solidFill>
              </a:rPr>
              <a:t> Efficient: Is capable of processing enormous volumes of transaction data in real-time.</a:t>
            </a:r>
          </a:p>
          <a:p>
            <a:pPr lvl="0">
              <a:lnSpc>
                <a:spcPct val="109996"/>
              </a:lnSpc>
            </a:pPr>
            <a:r>
              <a:rPr lang="en-US" sz="2800" dirty="0">
                <a:solidFill>
                  <a:srgbClr val="FFFFFF"/>
                </a:solidFill>
              </a:rPr>
              <a:t>Novelty:</a:t>
            </a:r>
          </a:p>
          <a:p>
            <a:pPr marL="457200" lvl="0" indent="-457200">
              <a:lnSpc>
                <a:spcPct val="109996"/>
              </a:lnSpc>
              <a:buFont typeface="Arial" pitchFamily="34" charset="0"/>
              <a:buChar char="•"/>
            </a:pPr>
            <a:r>
              <a:rPr lang="en-US" sz="2800" dirty="0" smtClean="0">
                <a:solidFill>
                  <a:srgbClr val="FFFFFF"/>
                </a:solidFill>
              </a:rPr>
              <a:t>Beyond </a:t>
            </a:r>
            <a:r>
              <a:rPr lang="en-US" sz="2800" dirty="0">
                <a:solidFill>
                  <a:srgbClr val="FFFFFF"/>
                </a:solidFill>
              </a:rPr>
              <a:t>Static Rules: Transitions from strict, easily-evaded rule-based systems to dynamic, self-improving models.</a:t>
            </a:r>
          </a:p>
          <a:p>
            <a:pPr marL="457200" lvl="0" indent="-457200">
              <a:lnSpc>
                <a:spcPct val="109996"/>
              </a:lnSpc>
              <a:buFont typeface="Arial" pitchFamily="34" charset="0"/>
              <a:buChar char="•"/>
            </a:pPr>
            <a:r>
              <a:rPr lang="en-US" sz="2800" dirty="0" smtClean="0">
                <a:solidFill>
                  <a:srgbClr val="FFFFFF"/>
                </a:solidFill>
              </a:rPr>
              <a:t>Identifies </a:t>
            </a:r>
            <a:r>
              <a:rPr lang="en-US" sz="2800" dirty="0">
                <a:solidFill>
                  <a:srgbClr val="FFFFFF"/>
                </a:solidFill>
              </a:rPr>
              <a:t>Subtle Anomalies: Accurately identifies sophisticated and changing fraud patterns that human analysts or simple rules may not detect.</a:t>
            </a:r>
          </a:p>
          <a:p>
            <a:pPr marL="457200" lvl="0" indent="-457200">
              <a:lnSpc>
                <a:spcPct val="109996"/>
              </a:lnSpc>
              <a:buFont typeface="Arial" pitchFamily="34" charset="0"/>
              <a:buChar char="•"/>
            </a:pPr>
            <a:r>
              <a:rPr lang="en-US" sz="2800" dirty="0" smtClean="0">
                <a:solidFill>
                  <a:srgbClr val="FFFFFF"/>
                </a:solidFill>
              </a:rPr>
              <a:t>  </a:t>
            </a:r>
            <a:r>
              <a:rPr lang="en-US" sz="2800" dirty="0">
                <a:solidFill>
                  <a:srgbClr val="FFFFFF"/>
                </a:solidFill>
              </a:rPr>
              <a:t>Reduced False Positives/Negatives: Provides better accuracy, reducing legitimate transactions being falsely blocked and real frauds being missed.</a:t>
            </a:r>
          </a:p>
          <a:p>
            <a:pPr marL="457200" lvl="0" indent="-457200">
              <a:lnSpc>
                <a:spcPct val="109996"/>
              </a:lnSpc>
              <a:buFont typeface="Arial" pitchFamily="34" charset="0"/>
              <a:buChar char="•"/>
            </a:pPr>
            <a:r>
              <a:rPr lang="en-US" sz="2800" dirty="0">
                <a:solidFill>
                  <a:srgbClr val="FFFFFF"/>
                </a:solidFill>
              </a:rPr>
              <a:t> </a:t>
            </a:r>
            <a:r>
              <a:rPr lang="en-US" sz="2800" dirty="0" smtClean="0">
                <a:solidFill>
                  <a:srgbClr val="FFFFFF"/>
                </a:solidFill>
              </a:rPr>
              <a:t>Proactive </a:t>
            </a:r>
            <a:r>
              <a:rPr lang="en-US" sz="2800" dirty="0">
                <a:solidFill>
                  <a:srgbClr val="FFFFFF"/>
                </a:solidFill>
              </a:rPr>
              <a:t>&amp; Prophylactic: Moves away from reactive detection to proactive prevention by identifying suspicious behavior</a:t>
            </a:r>
            <a:endParaRPr lang="en-US" sz="2800" b="0" i="0" u="none" strike="noStrike" cap="none" dirty="0" smtClean="0">
              <a:solidFill>
                <a:srgbClr val="FFFFFF"/>
              </a:solidFill>
              <a:latin typeface="Arial"/>
              <a:ea typeface="Arial"/>
              <a:cs typeface="Arial"/>
              <a:sym typeface="Arial"/>
            </a:endParaRPr>
          </a:p>
          <a:p>
            <a:pPr marL="0" marR="0" lvl="0" indent="0" algn="ctr" rtl="0">
              <a:lnSpc>
                <a:spcPct val="109996"/>
              </a:lnSpc>
              <a:spcBef>
                <a:spcPts val="0"/>
              </a:spcBef>
              <a:spcAft>
                <a:spcPts val="0"/>
              </a:spcAft>
              <a:buNone/>
            </a:pPr>
            <a:endParaRPr lang="en-US" sz="5662" dirty="0">
              <a:solidFill>
                <a:srgbClr val="FFFFFF"/>
              </a:solidFill>
            </a:endParaRPr>
          </a:p>
          <a:p>
            <a:pPr marL="0" marR="0" lvl="0" indent="0" algn="ctr" rtl="0">
              <a:lnSpc>
                <a:spcPct val="109996"/>
              </a:lnSpc>
              <a:spcBef>
                <a:spcPts val="0"/>
              </a:spcBef>
              <a:spcAft>
                <a:spcPts val="0"/>
              </a:spcAft>
              <a:buNone/>
            </a:pPr>
            <a:r>
              <a:rPr lang="en-US" sz="5662" b="0" i="0" u="none" strike="noStrike" cap="none" dirty="0" smtClean="0">
                <a:solidFill>
                  <a:srgbClr val="FFFFFF"/>
                </a:solidFill>
                <a:latin typeface="Arial"/>
                <a:ea typeface="Arial"/>
                <a:cs typeface="Arial"/>
                <a:sym typeface="Arial"/>
              </a:rPr>
              <a:t> </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7"/>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pic>
        <p:nvPicPr>
          <p:cNvPr id="140" name="Google Shape;140;p7"/>
          <p:cNvPicPr preferRelativeResize="0"/>
          <p:nvPr/>
        </p:nvPicPr>
        <p:blipFill rotWithShape="1">
          <a:blip r:embed="rId4">
            <a:alphaModFix/>
          </a:blip>
          <a:srcRect/>
          <a:stretch/>
        </p:blipFill>
        <p:spPr>
          <a:xfrm rot="-10798857">
            <a:off x="863005" y="2188725"/>
            <a:ext cx="11915697" cy="4449731"/>
          </a:xfrm>
          <a:prstGeom prst="rect">
            <a:avLst/>
          </a:prstGeom>
          <a:noFill/>
          <a:ln>
            <a:noFill/>
          </a:ln>
        </p:spPr>
      </p:pic>
      <p:sp>
        <p:nvSpPr>
          <p:cNvPr id="141" name="Google Shape;141;p7"/>
          <p:cNvSpPr txBox="1"/>
          <p:nvPr/>
        </p:nvSpPr>
        <p:spPr>
          <a:xfrm>
            <a:off x="437882" y="1251594"/>
            <a:ext cx="18210726" cy="9760877"/>
          </a:xfrm>
          <a:prstGeom prst="rect">
            <a:avLst/>
          </a:prstGeom>
          <a:noFill/>
          <a:ln>
            <a:noFill/>
          </a:ln>
        </p:spPr>
        <p:txBody>
          <a:bodyPr spcFirstLastPara="1" wrap="square" lIns="0" tIns="0" rIns="0" bIns="0" anchor="t" anchorCtr="0">
            <a:spAutoFit/>
          </a:bodyPr>
          <a:lstStyle/>
          <a:p>
            <a:pPr algn="ctr">
              <a:lnSpc>
                <a:spcPct val="109996"/>
              </a:lnSpc>
            </a:pPr>
            <a:r>
              <a:rPr lang="en-US" sz="5662" b="0" i="0" u="none" strike="noStrike" cap="none" dirty="0">
                <a:solidFill>
                  <a:srgbClr val="FFFFFF"/>
                </a:solidFill>
                <a:latin typeface="Arial"/>
                <a:ea typeface="Arial"/>
                <a:cs typeface="Arial"/>
                <a:sym typeface="Arial"/>
              </a:rPr>
              <a:t>DRAWBACK </a:t>
            </a:r>
            <a:r>
              <a:rPr lang="en-US" sz="5662" dirty="0" smtClean="0">
                <a:solidFill>
                  <a:srgbClr val="FFFFFF"/>
                </a:solidFill>
              </a:rPr>
              <a:t>AND </a:t>
            </a:r>
            <a:r>
              <a:rPr lang="en-US" sz="5660" dirty="0" smtClean="0">
                <a:solidFill>
                  <a:srgbClr val="FFFFFF"/>
                </a:solidFill>
              </a:rPr>
              <a:t>SHOWSTOPPERS</a:t>
            </a:r>
            <a:endParaRPr lang="en-US" sz="5660" dirty="0"/>
          </a:p>
          <a:p>
            <a:pPr lvl="0">
              <a:lnSpc>
                <a:spcPct val="109996"/>
              </a:lnSpc>
            </a:pPr>
            <a:r>
              <a:rPr lang="en-US" sz="2600" dirty="0">
                <a:solidFill>
                  <a:srgbClr val="FFFFFF"/>
                </a:solidFill>
              </a:rPr>
              <a:t>A credit card spam detection </a:t>
            </a:r>
            <a:r>
              <a:rPr lang="en-US" sz="2600" dirty="0" err="1">
                <a:solidFill>
                  <a:srgbClr val="FFFFFF"/>
                </a:solidFill>
              </a:rPr>
              <a:t>hackathon</a:t>
            </a:r>
            <a:r>
              <a:rPr lang="en-US" sz="2600" dirty="0">
                <a:solidFill>
                  <a:srgbClr val="FFFFFF"/>
                </a:solidFill>
              </a:rPr>
              <a:t> project faces several significant drawbacks and potential showstoppers, largely due to the inherent complexities of fraud detection and the constraints of a </a:t>
            </a:r>
            <a:r>
              <a:rPr lang="en-US" sz="2600" dirty="0" err="1">
                <a:solidFill>
                  <a:srgbClr val="FFFFFF"/>
                </a:solidFill>
              </a:rPr>
              <a:t>hackathon</a:t>
            </a:r>
            <a:r>
              <a:rPr lang="en-US" sz="2600" dirty="0">
                <a:solidFill>
                  <a:srgbClr val="FFFFFF"/>
                </a:solidFill>
              </a:rPr>
              <a:t> environment. A primary challenge is data imbalance, where legitimate transactions vastly outnumber fraudulent ones, making it difficult for models to accurately identify rare fraud patterns and often leading to high false negatives (missed fraud) or false positives (legitimate transactions flagged incorrectly). Data scarcity and quality also pose major hurdles; real-world credit card data is rarely accessible, and </a:t>
            </a:r>
            <a:r>
              <a:rPr lang="en-US" sz="2600" dirty="0" err="1">
                <a:solidFill>
                  <a:srgbClr val="FFFFFF"/>
                </a:solidFill>
              </a:rPr>
              <a:t>hackathon</a:t>
            </a:r>
            <a:r>
              <a:rPr lang="en-US" sz="2600" dirty="0">
                <a:solidFill>
                  <a:srgbClr val="FFFFFF"/>
                </a:solidFill>
              </a:rPr>
              <a:t> datasets are often synthetic or </a:t>
            </a:r>
            <a:r>
              <a:rPr lang="en-US" sz="2600" dirty="0" err="1">
                <a:solidFill>
                  <a:srgbClr val="FFFFFF"/>
                </a:solidFill>
              </a:rPr>
              <a:t>anonymized</a:t>
            </a:r>
            <a:r>
              <a:rPr lang="en-US" sz="2600" dirty="0">
                <a:solidFill>
                  <a:srgbClr val="FFFFFF"/>
                </a:solidFill>
              </a:rPr>
              <a:t>, lacking the granular features crucial for robust detection. Furthermore, the evolving nature of fraud patterns (concept drift) means that models quickly become outdated, a problem not easily addressed in a short </a:t>
            </a:r>
            <a:r>
              <a:rPr lang="en-US" sz="2600" dirty="0" err="1">
                <a:solidFill>
                  <a:srgbClr val="FFFFFF"/>
                </a:solidFill>
              </a:rPr>
              <a:t>hackathon</a:t>
            </a:r>
            <a:r>
              <a:rPr lang="en-US" sz="2600" dirty="0">
                <a:solidFill>
                  <a:srgbClr val="FFFFFF"/>
                </a:solidFill>
              </a:rPr>
              <a:t>. Other drawbacks include the "black box" nature of complex models, which hinders </a:t>
            </a:r>
            <a:r>
              <a:rPr lang="en-US" sz="2600" dirty="0" err="1">
                <a:solidFill>
                  <a:srgbClr val="FFFFFF"/>
                </a:solidFill>
              </a:rPr>
              <a:t>explainability</a:t>
            </a:r>
            <a:r>
              <a:rPr lang="en-US" sz="2600" dirty="0">
                <a:solidFill>
                  <a:srgbClr val="FFFFFF"/>
                </a:solidFill>
              </a:rPr>
              <a:t> crucial in financial contexts, and resource constraints (time and compute) that limit the depth of model development and optimization. Without careful attention to these issues, there's a high risk of </a:t>
            </a:r>
            <a:r>
              <a:rPr lang="en-US" sz="2600" dirty="0" err="1">
                <a:solidFill>
                  <a:srgbClr val="FFFFFF"/>
                </a:solidFill>
              </a:rPr>
              <a:t>overfitting</a:t>
            </a:r>
            <a:r>
              <a:rPr lang="en-US" sz="2600" dirty="0">
                <a:solidFill>
                  <a:srgbClr val="FFFFFF"/>
                </a:solidFill>
              </a:rPr>
              <a:t> to limited data and a lack of domain expertise among participants, further compromising the project's real-world applicability.</a:t>
            </a:r>
          </a:p>
          <a:p>
            <a:pPr lvl="0">
              <a:lnSpc>
                <a:spcPct val="109996"/>
              </a:lnSpc>
            </a:pPr>
            <a:r>
              <a:rPr lang="en-US" sz="2600" dirty="0">
                <a:solidFill>
                  <a:srgbClr val="FFFFFF"/>
                </a:solidFill>
              </a:rPr>
              <a:t>Several factors can act as showstoppers, completely halting or severely undermining the project's success. Inaccessible or unusable data is an immediate roadblock, as is being limited by insufficient computational resources for training complex models. A fundamental misunderstanding of the problem statement (e.g., confusing credit card fraud with email spam) will lead to an entirely misdirected effort. Crucially, failure to employ appropriate evaluation metrics (beyond simple accuracy, which is misleading for imbalanced datasets) can result in a model that appears effective but is useless in practice. Similarly, neglecting to address the class imbalance through specific techniques will inevitably lead to poor performance on the fraud class. Beyond technical challenges, unexpected library conflicts, environment setup issues, or unresolvable bugs can consume invaluable </a:t>
            </a:r>
            <a:r>
              <a:rPr lang="en-US" sz="2600" dirty="0" err="1">
                <a:solidFill>
                  <a:srgbClr val="FFFFFF"/>
                </a:solidFill>
              </a:rPr>
              <a:t>hackathon</a:t>
            </a:r>
            <a:r>
              <a:rPr lang="en-US" sz="2600" dirty="0">
                <a:solidFill>
                  <a:srgbClr val="FFFFFF"/>
                </a:solidFill>
              </a:rPr>
              <a:t> time, while scope creep (trying to implement too much) or poor team dynamics can derail the entire project. </a:t>
            </a:r>
            <a:endParaRPr sz="2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47" name="Google Shape;147;p8"/>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48" name="Google Shape;148;p8"/>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49" name="Google Shape;149;p8"/>
          <p:cNvSpPr txBox="1"/>
          <p:nvPr/>
        </p:nvSpPr>
        <p:spPr>
          <a:xfrm>
            <a:off x="4595301" y="867796"/>
            <a:ext cx="91307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5662" b="0" i="0" u="none" strike="noStrike" cap="none" dirty="0" smtClean="0">
                <a:solidFill>
                  <a:srgbClr val="FFFFFF"/>
                </a:solidFill>
                <a:latin typeface="Arial"/>
                <a:ea typeface="Arial"/>
                <a:cs typeface="Arial"/>
                <a:sym typeface="Arial"/>
              </a:rPr>
              <a:t>CODE PIRATES</a:t>
            </a:r>
            <a:endParaRPr dirty="0"/>
          </a:p>
        </p:txBody>
      </p:sp>
      <p:sp>
        <p:nvSpPr>
          <p:cNvPr id="150" name="Google Shape;150;p8"/>
          <p:cNvSpPr txBox="1"/>
          <p:nvPr/>
        </p:nvSpPr>
        <p:spPr>
          <a:xfrm>
            <a:off x="1701604" y="2601763"/>
            <a:ext cx="16586396" cy="4304448"/>
          </a:xfrm>
          <a:prstGeom prst="rect">
            <a:avLst/>
          </a:prstGeom>
          <a:noFill/>
          <a:ln>
            <a:noFill/>
          </a:ln>
        </p:spPr>
        <p:txBody>
          <a:bodyPr spcFirstLastPara="1" wrap="square" lIns="0" tIns="0" rIns="0" bIns="0" anchor="t" anchorCtr="0">
            <a:spAutoFit/>
          </a:bodyPr>
          <a:lstStyle/>
          <a:p>
            <a:pPr marL="457200" marR="0" lvl="0" indent="-457200" rtl="0">
              <a:lnSpc>
                <a:spcPct val="111018"/>
              </a:lnSpc>
              <a:spcBef>
                <a:spcPts val="0"/>
              </a:spcBef>
              <a:spcAft>
                <a:spcPts val="0"/>
              </a:spcAft>
              <a:buFont typeface="Arial" pitchFamily="34" charset="0"/>
              <a:buChar char="•"/>
            </a:pPr>
            <a:r>
              <a:rPr lang="en-US" sz="2800" dirty="0" smtClean="0">
                <a:solidFill>
                  <a:schemeClr val="bg1"/>
                </a:solidFill>
              </a:rPr>
              <a:t>NAITIK JAIN  ( Leader) ( Python developer )</a:t>
            </a:r>
          </a:p>
          <a:p>
            <a:pPr marR="0" lvl="0" rtl="0">
              <a:lnSpc>
                <a:spcPct val="111018"/>
              </a:lnSpc>
              <a:spcBef>
                <a:spcPts val="0"/>
              </a:spcBef>
              <a:spcAft>
                <a:spcPts val="0"/>
              </a:spcAft>
            </a:pPr>
            <a:r>
              <a:rPr lang="en-US" sz="2800" dirty="0" smtClean="0">
                <a:solidFill>
                  <a:schemeClr val="bg1"/>
                </a:solidFill>
              </a:rPr>
              <a:t>     EMAIL : </a:t>
            </a:r>
            <a:r>
              <a:rPr lang="en-US" sz="2800" dirty="0" smtClean="0">
                <a:solidFill>
                  <a:schemeClr val="bg1"/>
                </a:solidFill>
                <a:hlinkClick r:id="rId6"/>
              </a:rPr>
              <a:t>naitikjain1706@gmail.com</a:t>
            </a:r>
            <a:endParaRPr lang="en-US" sz="2800" dirty="0" smtClean="0">
              <a:solidFill>
                <a:schemeClr val="bg1"/>
              </a:solidFill>
            </a:endParaRPr>
          </a:p>
          <a:p>
            <a:pPr marL="457200" marR="0" lvl="0" indent="-457200" rtl="0">
              <a:lnSpc>
                <a:spcPct val="111018"/>
              </a:lnSpc>
              <a:spcBef>
                <a:spcPts val="0"/>
              </a:spcBef>
              <a:spcAft>
                <a:spcPts val="0"/>
              </a:spcAft>
              <a:buFont typeface="Arial" pitchFamily="34" charset="0"/>
              <a:buChar char="•"/>
            </a:pPr>
            <a:r>
              <a:rPr lang="en-US" sz="2800" dirty="0" smtClean="0">
                <a:solidFill>
                  <a:schemeClr val="bg1"/>
                </a:solidFill>
              </a:rPr>
              <a:t>ARYAN SHRIVASTAVA ( Front end developer )</a:t>
            </a:r>
          </a:p>
          <a:p>
            <a:pPr lvl="0">
              <a:lnSpc>
                <a:spcPct val="111018"/>
              </a:lnSpc>
            </a:pPr>
            <a:r>
              <a:rPr lang="en-US" sz="2800" dirty="0">
                <a:solidFill>
                  <a:schemeClr val="bg1"/>
                </a:solidFill>
              </a:rPr>
              <a:t>    EMAIL  : </a:t>
            </a:r>
            <a:r>
              <a:rPr lang="en-US" sz="2800" dirty="0" smtClean="0">
                <a:solidFill>
                  <a:schemeClr val="bg1"/>
                </a:solidFill>
                <a:hlinkClick r:id="rId7"/>
              </a:rPr>
              <a:t>aryanshrivastava3385@gmail.com</a:t>
            </a:r>
            <a:endParaRPr lang="en-US" sz="2800" dirty="0" smtClean="0">
              <a:solidFill>
                <a:schemeClr val="bg1"/>
              </a:solidFill>
            </a:endParaRPr>
          </a:p>
          <a:p>
            <a:pPr marL="457200" lvl="0" indent="-457200">
              <a:lnSpc>
                <a:spcPct val="111018"/>
              </a:lnSpc>
              <a:buFont typeface="Arial" pitchFamily="34" charset="0"/>
              <a:buChar char="•"/>
            </a:pPr>
            <a:r>
              <a:rPr lang="en-US" sz="2800" dirty="0" smtClean="0">
                <a:solidFill>
                  <a:schemeClr val="bg1"/>
                </a:solidFill>
              </a:rPr>
              <a:t>HARSH VARDHAN SINGH BAIS (Back end developer )</a:t>
            </a:r>
          </a:p>
          <a:p>
            <a:pPr lvl="0">
              <a:lnSpc>
                <a:spcPct val="111018"/>
              </a:lnSpc>
            </a:pPr>
            <a:r>
              <a:rPr lang="en-US" sz="2800" dirty="0" smtClean="0">
                <a:solidFill>
                  <a:schemeClr val="bg1"/>
                </a:solidFill>
              </a:rPr>
              <a:t>     EMAIL </a:t>
            </a:r>
            <a:r>
              <a:rPr lang="en-US" sz="2800" dirty="0">
                <a:solidFill>
                  <a:schemeClr val="bg1"/>
                </a:solidFill>
              </a:rPr>
              <a:t>: </a:t>
            </a:r>
            <a:r>
              <a:rPr lang="en-US" sz="2800" dirty="0" smtClean="0">
                <a:solidFill>
                  <a:schemeClr val="bg1"/>
                </a:solidFill>
                <a:hlinkClick r:id="rId8"/>
              </a:rPr>
              <a:t>ish0001u@gmail.com</a:t>
            </a:r>
            <a:endParaRPr lang="en-US" sz="2800" dirty="0" smtClean="0">
              <a:solidFill>
                <a:schemeClr val="bg1"/>
              </a:solidFill>
            </a:endParaRPr>
          </a:p>
          <a:p>
            <a:pPr marL="457200" lvl="0" indent="-457200">
              <a:lnSpc>
                <a:spcPct val="111018"/>
              </a:lnSpc>
              <a:buFont typeface="Arial" pitchFamily="34" charset="0"/>
              <a:buChar char="•"/>
            </a:pPr>
            <a:r>
              <a:rPr lang="en-US" sz="2800" dirty="0" smtClean="0">
                <a:solidFill>
                  <a:schemeClr val="bg1"/>
                </a:solidFill>
              </a:rPr>
              <a:t>ADITYA RAWAT ( Content Writer )</a:t>
            </a:r>
          </a:p>
          <a:p>
            <a:pPr lvl="0">
              <a:lnSpc>
                <a:spcPct val="111018"/>
              </a:lnSpc>
            </a:pPr>
            <a:r>
              <a:rPr lang="en-US" sz="2800" dirty="0">
                <a:solidFill>
                  <a:schemeClr val="bg1"/>
                </a:solidFill>
              </a:rPr>
              <a:t>     EMAIL : </a:t>
            </a:r>
            <a:r>
              <a:rPr lang="en-US" sz="2800" dirty="0" smtClean="0">
                <a:solidFill>
                  <a:schemeClr val="bg1"/>
                </a:solidFill>
                <a:hlinkClick r:id="rId9"/>
              </a:rPr>
              <a:t>adityarawat24sbl@gmail.com</a:t>
            </a:r>
            <a:endParaRPr lang="en-US" sz="2800" dirty="0" smtClean="0">
              <a:solidFill>
                <a:schemeClr val="bg1"/>
              </a:solidFill>
            </a:endParaRPr>
          </a:p>
          <a:p>
            <a:pPr lvl="0">
              <a:lnSpc>
                <a:spcPct val="111018"/>
              </a:lnSpc>
            </a:pPr>
            <a:endParaRPr lang="en-US" sz="2800" dirty="0" smtClean="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56" name="Google Shape;156;p9"/>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57" name="Google Shape;157;p9"/>
          <p:cNvPicPr preferRelativeResize="0"/>
          <p:nvPr/>
        </p:nvPicPr>
        <p:blipFill rotWithShape="1">
          <a:blip r:embed="rId5">
            <a:alphaModFix/>
          </a:blip>
          <a:srcRect/>
          <a:stretch/>
        </p:blipFill>
        <p:spPr>
          <a:xfrm rot="-10798857">
            <a:off x="4832696" y="2189493"/>
            <a:ext cx="8590832" cy="4810866"/>
          </a:xfrm>
          <a:prstGeom prst="rect">
            <a:avLst/>
          </a:prstGeom>
          <a:noFill/>
          <a:ln>
            <a:noFill/>
          </a:ln>
        </p:spPr>
      </p:pic>
      <p:sp>
        <p:nvSpPr>
          <p:cNvPr id="158" name="Google Shape;158;p9"/>
          <p:cNvSpPr txBox="1"/>
          <p:nvPr/>
        </p:nvSpPr>
        <p:spPr>
          <a:xfrm>
            <a:off x="3326647" y="3577605"/>
            <a:ext cx="11803723" cy="2812090"/>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None/>
            </a:pPr>
            <a:r>
              <a:rPr lang="en-US" sz="19014" b="1" i="0" u="none" strike="noStrike" cap="none">
                <a:solidFill>
                  <a:srgbClr val="FFFFFF"/>
                </a:solidFill>
                <a:latin typeface="Playfair Display"/>
                <a:ea typeface="Playfair Display"/>
                <a:cs typeface="Playfair Display"/>
                <a:sym typeface="Playfair Display"/>
              </a:rPr>
              <a:t>Thank you</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1020</Words>
  <Application>Microsoft Office PowerPoint</Application>
  <PresentationFormat>Custom</PresentationFormat>
  <Paragraphs>57</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Playfair Display</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7</cp:revision>
  <dcterms:created xsi:type="dcterms:W3CDTF">2006-08-16T00:00:00Z</dcterms:created>
  <dcterms:modified xsi:type="dcterms:W3CDTF">2025-07-04T16:13:18Z</dcterms:modified>
</cp:coreProperties>
</file>